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1" r:id="rId4"/>
    <p:sldId id="264" r:id="rId5"/>
    <p:sldId id="272" r:id="rId6"/>
    <p:sldId id="274" r:id="rId7"/>
    <p:sldId id="273" r:id="rId8"/>
    <p:sldId id="275" r:id="rId9"/>
    <p:sldId id="265" r:id="rId10"/>
    <p:sldId id="276" r:id="rId11"/>
    <p:sldId id="277" r:id="rId12"/>
    <p:sldId id="278" r:id="rId13"/>
    <p:sldId id="279" r:id="rId14"/>
    <p:sldId id="281" r:id="rId15"/>
    <p:sldId id="280" r:id="rId16"/>
    <p:sldId id="282" r:id="rId17"/>
    <p:sldId id="283" r:id="rId18"/>
    <p:sldId id="298" r:id="rId19"/>
    <p:sldId id="285" r:id="rId20"/>
    <p:sldId id="299" r:id="rId21"/>
    <p:sldId id="300" r:id="rId22"/>
    <p:sldId id="301" r:id="rId23"/>
    <p:sldId id="303" r:id="rId24"/>
    <p:sldId id="304" r:id="rId25"/>
    <p:sldId id="305" r:id="rId26"/>
    <p:sldId id="306" r:id="rId27"/>
    <p:sldId id="307" r:id="rId28"/>
    <p:sldId id="308" r:id="rId29"/>
    <p:sldId id="284" r:id="rId30"/>
    <p:sldId id="286" r:id="rId31"/>
    <p:sldId id="287" r:id="rId32"/>
    <p:sldId id="288" r:id="rId33"/>
    <p:sldId id="292" r:id="rId34"/>
    <p:sldId id="302" r:id="rId35"/>
    <p:sldId id="289" r:id="rId36"/>
    <p:sldId id="290" r:id="rId37"/>
    <p:sldId id="297" r:id="rId38"/>
    <p:sldId id="29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778"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606F96-EA98-4139-99FA-6312CC778BC9}"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06F96-EA98-4139-99FA-6312CC778BC9}"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606F96-EA98-4139-99FA-6312CC778BC9}"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606F96-EA98-4139-99FA-6312CC778BC9}" type="datetimeFigureOut">
              <a:rPr lang="en-US" smtClean="0"/>
              <a:pPr/>
              <a:t>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606F96-EA98-4139-99FA-6312CC778BC9}" type="datetimeFigureOut">
              <a:rPr lang="en-US" smtClean="0"/>
              <a:pPr/>
              <a:t>11/9/2015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606F96-EA98-4139-99FA-6312CC778BC9}" type="datetimeFigureOut">
              <a:rPr lang="en-US" smtClean="0"/>
              <a:pPr/>
              <a:t>11/9/2015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606F96-EA98-4139-99FA-6312CC778BC9}" type="datetimeFigureOut">
              <a:rPr lang="en-US" smtClean="0"/>
              <a:pPr/>
              <a:t>11/9/2015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606F96-EA98-4139-99FA-6312CC778BC9}" type="datetimeFigureOut">
              <a:rPr lang="en-US" smtClean="0"/>
              <a:pPr/>
              <a:t>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606F96-EA98-4139-99FA-6312CC778BC9}" type="datetimeFigureOut">
              <a:rPr lang="en-US" smtClean="0"/>
              <a:pPr/>
              <a:t>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06F96-EA98-4139-99FA-6312CC778BC9}"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06F96-EA98-4139-99FA-6312CC778BC9}"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9B34A-0857-4DA8-AF1C-85B787772C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606F96-EA98-4139-99FA-6312CC778BC9}" type="datetimeFigureOut">
              <a:rPr lang="en-US" smtClean="0"/>
              <a:pPr/>
              <a:t>11/9/2015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79B34A-0857-4DA8-AF1C-85B787772C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Janazah</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Workshop</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Subtitle 2"/>
          <p:cNvSpPr>
            <a:spLocks noGrp="1"/>
          </p:cNvSpPr>
          <p:nvPr>
            <p:ph type="subTitle" idx="1"/>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Friday, November 6</a:t>
            </a:r>
            <a:r>
              <a:rPr lang="en-US"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2015</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23</a:t>
            </a:r>
            <a:r>
              <a:rPr lang="en-US"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Muharram, 1437 H.</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The MCMC</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0" y="304800"/>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INTRODUCTION</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In the name of Allah Most Merciful Most Gracious</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All praise is due to Allah; we praise Allah and seek Allah’s help and forgiveness. And we seek refuge in Allah, Most High, from the evils of our own selves. Whomsoever has been guided by Allah, none can misguide him, and whomsoever is misguided, no one can guide him except Allah.</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And I bear witness that there is no god worthy of being worshipped except Allah Al Mighty, alone, without partner or associate. I further bear witness that Muhammad (P.B.U.H) is his true worshipper and messenger, may Allah the exalted bestow His peace and blessings upon him.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73759"/>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Allah says </a:t>
            </a:r>
            <a:r>
              <a:rPr kumimoji="0" lang="en-US" sz="28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O you who believe! Fear Allah as Allah should be feared, and die not except in a state of Islam.</a:t>
            </a:r>
            <a:r>
              <a:rPr kumimoji="0" lang="en-US" sz="2800" b="0"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(Quran 3:102).</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O mankind ! Be grateful to your lord, Who created you from a single soul and from it created its mate, and from them both Allah created many men and women, and fear Allah through Whom you demand your mutual rights and do not cut relations of Kinship. Surely Allah is ever a watcher over you.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(Quran 4:1).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O you who believe! Keep your duty to Allah, and speak always the truth. Allah will direct you to do good deeds and will forgive you your sins. And whosoever obeys Allah and His messenger, he verily has got a great success.</a:t>
            </a:r>
            <a:r>
              <a:rPr kumimoji="0" lang="en-US" sz="2800" b="0"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(Quran 33:70-71).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304800"/>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contents</a:t>
            </a:r>
            <a:endParaRPr kumimoji="0" lang="en-US" sz="2800" b="1" i="0" u="sng" strike="noStrike" cap="none" normalizeH="0" baseline="0" dirty="0" smtClean="0">
              <a:ln>
                <a:noFill/>
              </a:ln>
              <a:solidFill>
                <a:schemeClr val="tx1"/>
              </a:solidFill>
              <a:effectLst/>
              <a:latin typeface="Arial" pitchFamily="34" charset="0"/>
              <a:cs typeface="Arial" pitchFamily="34" charset="0"/>
            </a:endParaRPr>
          </a:p>
        </p:txBody>
      </p:sp>
      <p:sp>
        <p:nvSpPr>
          <p:cNvPr id="7171" name="Rectangle 3"/>
          <p:cNvSpPr>
            <a:spLocks noChangeArrowheads="1"/>
          </p:cNvSpPr>
          <p:nvPr/>
        </p:nvSpPr>
        <p:spPr bwMode="auto">
          <a:xfrm>
            <a:off x="76200" y="1202353"/>
            <a:ext cx="89916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When a Muslim is at the point of death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2) Just after death has been determined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3) Mourning the dead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4) Al-</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Ghusl</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(Washing of the body)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5) Al-</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Kafan</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(Shrouding)</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 </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Kafan</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of a male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 </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Kafan</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of a female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6) </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Salatul</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Janazah</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(Funeral prayer)</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7) Following the </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Janazah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8) Ad-</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Dafn</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(The Burial)</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9) Al ‘</a:t>
            </a:r>
            <a:r>
              <a:rPr kumimoji="0" lang="en-US"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Iddah</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(waiting period) for widows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10) Condolences </a:t>
            </a:r>
          </a:p>
          <a:p>
            <a:pPr indent="342900" eaLnBrk="0" fontAlgn="base" hangingPunct="0">
              <a:spcBef>
                <a:spcPct val="0"/>
              </a:spcBef>
              <a:spcAft>
                <a:spcPct val="0"/>
              </a:spcAft>
            </a:pPr>
            <a:r>
              <a:rPr lang="en-US" sz="2400" dirty="0" smtClean="0">
                <a:solidFill>
                  <a:srgbClr val="000000"/>
                </a:solidFill>
                <a:latin typeface="Arial" pitchFamily="34" charset="0"/>
                <a:cs typeface="Arial" pitchFamily="34" charset="0"/>
              </a:rPr>
              <a:t>11) </a:t>
            </a:r>
            <a:r>
              <a:rPr lang="en-US" sz="2400" dirty="0" smtClean="0">
                <a:solidFill>
                  <a:srgbClr val="000000"/>
                </a:solidFill>
                <a:latin typeface="Arial" pitchFamily="34" charset="0"/>
                <a:ea typeface="Times New Roman" pitchFamily="18" charset="0"/>
                <a:cs typeface="Arial" pitchFamily="34" charset="0"/>
              </a:rPr>
              <a:t>Rewards after death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5791200" y="3048000"/>
            <a:ext cx="3352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Special cases</a:t>
            </a: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Miscarried fetus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2) Children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3) Martyr</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381000"/>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DEATH</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Allah says: </a:t>
            </a:r>
            <a:r>
              <a:rPr kumimoji="0" lang="en-US" sz="28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Everyone shall taste death. And only on the day of resurrection shall you be paid your wages in full. And whoever is removed away from the fire and admitted to paradise, this person is indeed successful. The life of this world is only the enjoyment of deception.</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Qur</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3:185),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Every soul shall have the taste of death.</a:t>
            </a:r>
            <a:r>
              <a:rPr kumimoji="0" lang="en-US" sz="2800" b="0"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Qur</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29:57).</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Prophet Muhammad (</a:t>
            </a:r>
            <a:r>
              <a:rPr kumimoji="0" lang="ar-SA" sz="2000" b="1" i="0" u="none" strike="noStrike" cap="none" normalizeH="0" baseline="0" dirty="0" smtClean="0">
                <a:ln>
                  <a:noFill/>
                </a:ln>
                <a:solidFill>
                  <a:srgbClr val="008000"/>
                </a:solidFill>
                <a:effectLst/>
                <a:latin typeface="Traditional Arabic" pitchFamily="18" charset="-78"/>
                <a:ea typeface="Times New Roman" pitchFamily="18" charset="0"/>
                <a:cs typeface="Traditional Arabic" pitchFamily="18" charset="-78"/>
              </a:rPr>
              <a:t>صلى الله عليه وسلم</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said :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Remember the destroyer of pleasures, for not a day passes upon the grave except it says ‘ I am the house of remoteness; I am the house of loneliness; I am the house of soil; I am the house of worms’</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Tirmidhi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721577"/>
            <a:ext cx="9144000" cy="53860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763" marR="0" lvl="0" indent="-4763" algn="l" defTabSz="914400" rtl="0" eaLnBrk="0" fontAlgn="base" latinLnBrk="0" hangingPunct="0">
              <a:lnSpc>
                <a:spcPct val="100000"/>
              </a:lnSpc>
              <a:spcBef>
                <a:spcPct val="0"/>
              </a:spcBef>
              <a:spcAft>
                <a:spcPct val="0"/>
              </a:spcAft>
              <a:buClrTx/>
              <a:buSzTx/>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Allah says:</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Say The Angel of Death put in charge of you, will duly take your souls, then you shall be brought back to your Lord.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(Quran 32:11).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Death involves agony and hardship.</a:t>
            </a:r>
          </a:p>
          <a:p>
            <a:pPr lvl="0" eaLnBrk="0" fontAlgn="base" hangingPunct="0">
              <a:spcBef>
                <a:spcPct val="0"/>
              </a:spcBef>
              <a:spcAft>
                <a:spcPct val="0"/>
              </a:spcAft>
            </a:pP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When 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was dying, he put his hands in a large cup of water which was close to him and wipe his face with it, saying: ‘O Allah help me over the hardship and agony of death’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Tirmidhi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following are simple step by step procedures of </a:t>
            </a:r>
            <a:r>
              <a:rPr lang="en-US" sz="2800" dirty="0" smtClean="0">
                <a:solidFill>
                  <a:srgbClr val="000000"/>
                </a:solidFill>
                <a:latin typeface="Arial" pitchFamily="34" charset="0"/>
                <a:ea typeface="Times New Roman" pitchFamily="18" charset="0"/>
                <a:cs typeface="Arial" pitchFamily="34" charset="0"/>
              </a:rPr>
              <a:t>what should be done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when a Muslim dies.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534888"/>
            <a:ext cx="91440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WHEN A MUSLIM IS AT THE POINT OF DEATH</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Family members of the dying person and his most pious friends should be informed and should be present at his side to help him turn his thoughts to Allah, encourage him very gently to repent, remind him about all the good deeds that he did, about Allah’s mercy, and Allah’s forgiveness so that he may anticipate Allah’s mercy and Allah’s favors.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Allah said: </a:t>
            </a:r>
            <a:r>
              <a:rPr kumimoji="0" lang="en-US" sz="28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And who despairs of the mercy of his Lord, but those who are misguided.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(Quran 15:56).</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said:</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Let no Muslim die except expecting and hoping the best from Allah"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279024"/>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Those who are present should do the following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They should be kind and patient.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They should never leave him alone.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They should give him hope, not allowing him to collapse out of pain or panic. </a:t>
            </a:r>
          </a:p>
          <a:p>
            <a:r>
              <a:rPr lang="en-US" sz="2800" dirty="0" smtClean="0"/>
              <a:t>They should prompt him </a:t>
            </a:r>
            <a:r>
              <a:rPr lang="en-US" sz="2800" b="1" u="sng" dirty="0" smtClean="0"/>
              <a:t>very gently</a:t>
            </a:r>
            <a:r>
              <a:rPr lang="en-US" sz="2800" b="1" dirty="0" smtClean="0"/>
              <a:t> </a:t>
            </a:r>
            <a:r>
              <a:rPr lang="en-US" sz="2800" dirty="0" smtClean="0"/>
              <a:t>every now and then to say the </a:t>
            </a:r>
            <a:r>
              <a:rPr lang="en-US" sz="2800" dirty="0" err="1" smtClean="0"/>
              <a:t>Shahada</a:t>
            </a:r>
            <a:r>
              <a:rPr lang="en-US" sz="2800" dirty="0" smtClean="0"/>
              <a:t>: "</a:t>
            </a:r>
            <a:r>
              <a:rPr lang="en-US" sz="2800" b="1" dirty="0" smtClean="0"/>
              <a:t>La </a:t>
            </a:r>
            <a:r>
              <a:rPr lang="en-US" sz="2800" b="1" dirty="0" err="1" smtClean="0"/>
              <a:t>ilaha</a:t>
            </a:r>
            <a:r>
              <a:rPr lang="en-US" sz="2800" b="1" dirty="0" smtClean="0"/>
              <a:t> </a:t>
            </a:r>
            <a:r>
              <a:rPr lang="en-US" sz="2800" b="1" dirty="0" err="1" smtClean="0"/>
              <a:t>illa</a:t>
            </a:r>
            <a:r>
              <a:rPr lang="en-US" sz="2800" b="1" dirty="0" smtClean="0"/>
              <a:t> Allah</a:t>
            </a:r>
            <a:r>
              <a:rPr lang="en-US" sz="2800" dirty="0" smtClean="0"/>
              <a:t>", in a very kind and sincere manner as these may be his last words.</a:t>
            </a:r>
          </a:p>
          <a:p>
            <a:r>
              <a:rPr lang="en-US" sz="2800" dirty="0" smtClean="0"/>
              <a:t>Abu-</a:t>
            </a:r>
            <a:r>
              <a:rPr lang="en-US" sz="2800" dirty="0" err="1" smtClean="0"/>
              <a:t>Sa’id</a:t>
            </a:r>
            <a:r>
              <a:rPr lang="en-US" sz="2800" dirty="0" smtClean="0"/>
              <a:t> Al-</a:t>
            </a:r>
            <a:r>
              <a:rPr lang="en-US" sz="2800" dirty="0" err="1" smtClean="0"/>
              <a:t>Khudri</a:t>
            </a:r>
            <a:r>
              <a:rPr lang="en-US" sz="2800" dirty="0" smtClean="0"/>
              <a:t> reported that 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a:t>
            </a:r>
            <a:r>
              <a:rPr lang="en-US" sz="2800" dirty="0" smtClean="0"/>
              <a:t> said :</a:t>
            </a:r>
            <a:r>
              <a:rPr lang="en-US" sz="2800" b="1" dirty="0" smtClean="0"/>
              <a:t> </a:t>
            </a:r>
            <a:r>
              <a:rPr lang="en-US" sz="2800" b="1" i="1" dirty="0" smtClean="0"/>
              <a:t>" Help Muslims who are dying to say: La </a:t>
            </a:r>
            <a:r>
              <a:rPr lang="en-US" sz="2800" b="1" i="1" dirty="0" err="1" smtClean="0"/>
              <a:t>ilaha</a:t>
            </a:r>
            <a:r>
              <a:rPr lang="en-US" sz="2800" b="1" i="1" dirty="0" smtClean="0"/>
              <a:t> </a:t>
            </a:r>
            <a:r>
              <a:rPr lang="en-US" sz="2800" b="1" i="1" dirty="0" err="1" smtClean="0"/>
              <a:t>illa</a:t>
            </a:r>
            <a:r>
              <a:rPr lang="en-US" sz="2800" b="1" i="1" dirty="0" smtClean="0"/>
              <a:t> Allah </a:t>
            </a:r>
            <a:r>
              <a:rPr lang="en-US" sz="2800" b="1" dirty="0" smtClean="0"/>
              <a:t>" </a:t>
            </a:r>
            <a:r>
              <a:rPr lang="en-US" sz="2800" dirty="0" smtClean="0"/>
              <a:t>(Muslim).</a:t>
            </a:r>
          </a:p>
          <a:p>
            <a:r>
              <a:rPr lang="en-US" sz="2800" dirty="0" smtClean="0"/>
              <a:t>They should make </a:t>
            </a:r>
            <a:r>
              <a:rPr lang="en-US" sz="2800" dirty="0" err="1" smtClean="0"/>
              <a:t>Du’a</a:t>
            </a:r>
            <a:r>
              <a:rPr lang="en-US" sz="2800" dirty="0" smtClean="0"/>
              <a:t> to Allah to help him go through the pangs of death easily, and forgive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76200" y="373082"/>
            <a:ext cx="89154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NOTE: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There is no authentic proof for reading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Surah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Yasin</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beside a dying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There is no authentic proof for directing the dying Muslim to the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Qiblah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There is no Islamic teaching for putting the Quran under the head of a dying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There is no Islamic teaching of asking those who are </a:t>
            </a:r>
            <a:r>
              <a:rPr kumimoji="0" lang="en-US" sz="2800" b="1"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junub</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or menstruating women, to leave the room.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381000"/>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2) JUST AFTER DEATH HAS BEEN DETERMINED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When the person is confirmed dead, family members or those who are present should: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Close the eyes of the deceased. Umm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Salama</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reported that:</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When her husband died, 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closed his eyes.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Bind his lower jaw to his head so that it does not sag.</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Cover all his body completely with a clean sheet.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Aisha reported:</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Muslims covered the body of 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when he died"</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&amp; 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Make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Du’a</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to Allah to forgive him.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They should hasten to prepare the body for washing, shrouding and burial.</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319445"/>
            <a:ext cx="9144000" cy="33547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said:</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You should hasten with his burial</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Bukhari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&amp;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They should pay his debts from his money, or if there is not enough, then from any family member or any relative, this matter is important since the 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encouraged Muslims to pay the debts of the deceased.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152400"/>
            <a:ext cx="9144000" cy="68018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MOURNING THE DEAD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Mourning the dead is allowed in Islam, but there is a great difference between what is allowed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Islamically</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and the practice of some Muslims at the present time.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Grief at the death of a beloved person is normal, and weeping for the dead is allowed in Islam.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What is prohibited is to express grief by wailing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mourning in a loud voice</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shrieking, beating the chest and cheeks, tearing hair or clothes, breaking things or scratching faces</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or saying phrases that makes a Muslim lose faith.</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All of this is totally prohibited, and the deceased may feel pain by these actions, 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said: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en-US" sz="28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deceased suffers when someone wails loudly</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Bukhari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&amp;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304800"/>
            <a:ext cx="91440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said:</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Two things in people are </a:t>
            </a:r>
            <a:r>
              <a:rPr kumimoji="0" lang="en-US" sz="2800" b="1"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Kufr</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to ridicule someone on his family genealogy, and to bewail the dead</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also said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I detest a woman who cries out very loudly, or shaves her hair, or tears her clothes when a beloved one dies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&amp;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said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He is not of us who beats his face, tears his clothes and wails loudly when misfortune happens to him as was done before during the days of ignorance</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Bukhari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&amp;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304800"/>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There is no objection to quiet weeping as 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did when his son died and said:</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It is a mercy that Allah made in the hearts of his servants"</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Bukhari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Relatives of a deceased Muslim may mourn him for three days only, but a widow mourns her husband four months and ten days.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Prophet Muhammad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said:</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It is prohibited for a woman who believes in Allah and the day of judgment to mourn any dead person more than three days except her husband four months and ten days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Bukhari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0" y="165557"/>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AL-GHUSL - WASHING THE DEAD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When a Muslim dies, it is the responsibility of his family or other Muslims to wash him according to the Islamic rites. 2-3 persons may perform the washing.</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person(s) who may wash the deceased should be </a:t>
            </a:r>
            <a:r>
              <a:rPr lang="en-US" sz="2800" dirty="0" smtClean="0">
                <a:solidFill>
                  <a:srgbClr val="000000"/>
                </a:solidFill>
                <a:latin typeface="Arial" pitchFamily="34" charset="0"/>
                <a:ea typeface="Times New Roman" pitchFamily="18" charset="0"/>
                <a:cs typeface="Arial" pitchFamily="34" charset="0"/>
              </a:rPr>
              <a:t>Muslim, adult,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trustworthy and honest</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should know the Islamic way of washing the dead and be able to carry out the washing.</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He should refrain from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commenting on the body of the deceased. </a:t>
            </a:r>
          </a:p>
          <a:p>
            <a:pPr lvl="0" eaLnBrk="0" fontAlgn="base" hangingPunct="0">
              <a:spcBef>
                <a:spcPct val="0"/>
              </a:spcBef>
              <a:spcAft>
                <a:spcPct val="0"/>
              </a:spcAft>
            </a:pPr>
            <a:r>
              <a:rPr lang="en-US" sz="2800" b="1" u="sng" dirty="0" smtClean="0">
                <a:solidFill>
                  <a:srgbClr val="000000"/>
                </a:solidFill>
                <a:latin typeface="Arial" pitchFamily="34" charset="0"/>
                <a:cs typeface="Arial" pitchFamily="34" charset="0"/>
              </a:rPr>
              <a:t>NOTE:</a:t>
            </a:r>
            <a:endParaRPr kumimoji="0" lang="en-US" sz="2800" b="1" i="0" u="sng"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A</a:t>
            </a:r>
            <a:r>
              <a:rPr kumimoji="0" lang="en-US" sz="2800" b="1" i="0"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i="0" strike="noStrike" cap="none" normalizeH="0" baseline="0" dirty="0" smtClean="0">
                <a:ln>
                  <a:noFill/>
                </a:ln>
                <a:solidFill>
                  <a:srgbClr val="000000"/>
                </a:solidFill>
                <a:effectLst/>
                <a:latin typeface="Arial" pitchFamily="34" charset="0"/>
                <a:ea typeface="Times New Roman" pitchFamily="18" charset="0"/>
                <a:cs typeface="Arial" pitchFamily="34" charset="0"/>
              </a:rPr>
              <a:t>male</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is washed by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males </a:t>
            </a:r>
            <a:r>
              <a:rPr lang="en-US" sz="2800" b="1" u="sng" dirty="0" smtClean="0">
                <a:solidFill>
                  <a:srgbClr val="000000"/>
                </a:solidFill>
                <a:latin typeface="Arial" pitchFamily="34" charset="0"/>
                <a:ea typeface="Times New Roman" pitchFamily="18" charset="0"/>
                <a:cs typeface="Arial" pitchFamily="34" charset="0"/>
              </a:rPr>
              <a:t>ONLY</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 </a:t>
            </a:r>
            <a:r>
              <a:rPr kumimoji="0" lang="en-US" sz="2800" i="0" strike="noStrike" cap="none" normalizeH="0" baseline="0" dirty="0" smtClean="0">
                <a:ln>
                  <a:noFill/>
                </a:ln>
                <a:solidFill>
                  <a:srgbClr val="000000"/>
                </a:solidFill>
                <a:effectLst/>
                <a:latin typeface="Arial" pitchFamily="34" charset="0"/>
                <a:ea typeface="Times New Roman" pitchFamily="18" charset="0"/>
                <a:cs typeface="Arial" pitchFamily="34" charset="0"/>
              </a:rPr>
              <a:t>female</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lang="en-US" sz="2800" dirty="0" smtClean="0">
                <a:solidFill>
                  <a:srgbClr val="000000"/>
                </a:solidFill>
                <a:latin typeface="Arial" pitchFamily="34" charset="0"/>
                <a:ea typeface="Times New Roman" pitchFamily="18" charset="0"/>
                <a:cs typeface="Arial" pitchFamily="34" charset="0"/>
              </a:rPr>
              <a:t>is washed by fe</a:t>
            </a:r>
            <a:r>
              <a:rPr lang="en-US" sz="2800" b="1" dirty="0" smtClean="0">
                <a:solidFill>
                  <a:srgbClr val="000000"/>
                </a:solidFill>
                <a:latin typeface="Arial" pitchFamily="34" charset="0"/>
                <a:ea typeface="Times New Roman" pitchFamily="18" charset="0"/>
                <a:cs typeface="Arial" pitchFamily="34" charset="0"/>
              </a:rPr>
              <a:t>males </a:t>
            </a:r>
            <a:r>
              <a:rPr lang="en-US" sz="2800" b="1" u="sng" dirty="0" smtClean="0">
                <a:solidFill>
                  <a:srgbClr val="000000"/>
                </a:solidFill>
                <a:latin typeface="Arial" pitchFamily="34" charset="0"/>
                <a:ea typeface="Times New Roman" pitchFamily="18" charset="0"/>
                <a:cs typeface="Arial" pitchFamily="34" charset="0"/>
              </a:rPr>
              <a:t>ONLY</a:t>
            </a:r>
            <a:r>
              <a:rPr lang="en-US" sz="2800" dirty="0" smtClean="0">
                <a:solidFill>
                  <a:srgbClr val="000000"/>
                </a:solidFill>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 married person may be washed by his/her spouse.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 </a:t>
            </a:r>
            <a:r>
              <a:rPr lang="en-US" sz="2800" dirty="0" smtClean="0">
                <a:solidFill>
                  <a:srgbClr val="000000"/>
                </a:solidFill>
                <a:latin typeface="Arial" pitchFamily="34" charset="0"/>
                <a:ea typeface="Times New Roman" pitchFamily="18" charset="0"/>
                <a:cs typeface="Arial" pitchFamily="34" charset="0"/>
              </a:rPr>
              <a:t>child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may be washed a </a:t>
            </a:r>
            <a:r>
              <a:rPr lang="en-US" sz="2800" dirty="0" smtClean="0">
                <a:solidFill>
                  <a:srgbClr val="000000"/>
                </a:solidFill>
                <a:latin typeface="Arial" pitchFamily="34" charset="0"/>
                <a:ea typeface="Times New Roman" pitchFamily="18" charset="0"/>
                <a:cs typeface="Arial" pitchFamily="34" charset="0"/>
              </a:rPr>
              <a:t>male or female</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373082"/>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PLACE OF WASHING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deceased’s body should be washed in a clean, secluded, and private place where clean water and soap are available. Gloves or pieces of cloth are needed.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body of the deceased should be washed with water and, if available, lotus leaves, or camphor (to be used in the final wash).</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washing should be done three or five, or any more odd number of times if necessary.</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325934"/>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WASHING PROCEDURE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Place</a:t>
            </a:r>
            <a:r>
              <a:rPr kumimoji="0" lang="en-US" sz="2800" b="0" i="0" u="none" strike="noStrike" cap="none" normalizeH="0" dirty="0" smtClean="0">
                <a:ln>
                  <a:noFill/>
                </a:ln>
                <a:solidFill>
                  <a:srgbClr val="000000"/>
                </a:solidFill>
                <a:effectLst/>
                <a:latin typeface="Arial" pitchFamily="34" charset="0"/>
                <a:ea typeface="Times New Roman" pitchFamily="18" charset="0"/>
                <a:cs typeface="Arial" pitchFamily="34" charset="0"/>
              </a:rPr>
              <a:t> the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body on a table or platform </a:t>
            </a:r>
          </a:p>
          <a:p>
            <a:pPr marL="0" marR="0" lvl="0" indent="0" algn="l" defTabSz="914400" rtl="0" eaLnBrk="0" fontAlgn="base" latinLnBrk="0" hangingPunct="0">
              <a:lnSpc>
                <a:spcPct val="100000"/>
              </a:lnSpc>
              <a:spcBef>
                <a:spcPct val="0"/>
              </a:spcBef>
              <a:spcAft>
                <a:spcPct val="0"/>
              </a:spcAft>
              <a:buClrTx/>
              <a:buSzTx/>
              <a:buFontTx/>
              <a:buNone/>
              <a:tabLst/>
            </a:pPr>
            <a:r>
              <a:rPr lang="en-US" sz="2800" dirty="0" smtClean="0">
                <a:solidFill>
                  <a:srgbClr val="000000"/>
                </a:solidFill>
                <a:latin typeface="Arial" pitchFamily="34" charset="0"/>
                <a:ea typeface="Times New Roman" pitchFamily="18" charset="0"/>
                <a:cs typeface="Arial" pitchFamily="34" charset="0"/>
              </a:rPr>
              <a:t>Remove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his clothes </a:t>
            </a:r>
          </a:p>
          <a:p>
            <a:pPr marL="0" marR="0" lvl="0" indent="0" algn="l" defTabSz="914400" rtl="0" eaLnBrk="0" fontAlgn="base" latinLnBrk="0" hangingPunct="0">
              <a:lnSpc>
                <a:spcPct val="100000"/>
              </a:lnSpc>
              <a:spcBef>
                <a:spcPct val="0"/>
              </a:spcBef>
              <a:spcAft>
                <a:spcPct val="0"/>
              </a:spcAft>
              <a:buClrTx/>
              <a:buSzTx/>
              <a:buFontTx/>
              <a:buNone/>
              <a:tabLst/>
            </a:pPr>
            <a:r>
              <a:rPr lang="en-US" sz="2800" dirty="0" smtClean="0">
                <a:solidFill>
                  <a:srgbClr val="000000"/>
                </a:solidFill>
                <a:latin typeface="Arial" pitchFamily="34" charset="0"/>
                <a:ea typeface="Times New Roman" pitchFamily="18" charset="0"/>
                <a:cs typeface="Arial" pitchFamily="34" charset="0"/>
              </a:rPr>
              <a:t>Cover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Awrah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with a sheet of cloth.</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head and the upper body should be raised slightly to insure that the water runs from the body down and does not run back to the body.</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endPar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a:t>
            </a:r>
            <a:r>
              <a:rPr lang="en-US" sz="2800" dirty="0" err="1" smtClean="0">
                <a:solidFill>
                  <a:srgbClr val="000000"/>
                </a:solidFill>
                <a:latin typeface="Arial" pitchFamily="34" charset="0"/>
                <a:ea typeface="Times New Roman" pitchFamily="18" charset="0"/>
                <a:cs typeface="Arial" pitchFamily="34" charset="0"/>
              </a:rPr>
              <a:t>Awrah</a:t>
            </a:r>
            <a:r>
              <a:rPr lang="en-US" sz="2800" dirty="0" smtClean="0">
                <a:solidFill>
                  <a:srgbClr val="000000"/>
                </a:solidFill>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of a male is from the navel to the knee in the presence of males. For a female it is the same in the presence of females. </a:t>
            </a:r>
          </a:p>
          <a:p>
            <a:pPr lvl="0" eaLnBrk="0" fontAlgn="base" hangingPunct="0">
              <a:spcBef>
                <a:spcPct val="0"/>
              </a:spcBef>
              <a:spcAft>
                <a:spcPct val="0"/>
              </a:spcAft>
            </a:pPr>
            <a:endPar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Start washing by saying</a:t>
            </a:r>
            <a:r>
              <a:rPr lang="en-US" sz="2800" b="1" dirty="0" smtClean="0">
                <a:solidFill>
                  <a:srgbClr val="000000"/>
                </a:solidFill>
                <a:latin typeface="Arial" pitchFamily="34" charset="0"/>
                <a:ea typeface="Times New Roman" pitchFamily="18" charset="0"/>
                <a:cs typeface="Arial" pitchFamily="34" charset="0"/>
              </a:rPr>
              <a:t>:"</a:t>
            </a:r>
            <a:r>
              <a:rPr lang="en-US" sz="2800" dirty="0" smtClean="0">
                <a:solidFill>
                  <a:srgbClr val="000000"/>
                </a:solidFill>
                <a:latin typeface="Arial" pitchFamily="34" charset="0"/>
                <a:ea typeface="Times New Roman" pitchFamily="18" charset="0"/>
                <a:cs typeface="Arial" pitchFamily="34" charset="0"/>
              </a:rPr>
              <a:t> </a:t>
            </a:r>
            <a:r>
              <a:rPr lang="en-US" sz="2800" b="1" dirty="0" err="1" smtClean="0">
                <a:solidFill>
                  <a:srgbClr val="000000"/>
                </a:solidFill>
                <a:latin typeface="Arial" pitchFamily="34" charset="0"/>
                <a:ea typeface="Times New Roman" pitchFamily="18" charset="0"/>
                <a:cs typeface="Arial" pitchFamily="34" charset="0"/>
              </a:rPr>
              <a:t>Bismillah</a:t>
            </a:r>
            <a:r>
              <a:rPr lang="en-US" sz="2800" b="1" dirty="0" smtClean="0">
                <a:solidFill>
                  <a:srgbClr val="000000"/>
                </a:solidFill>
                <a:latin typeface="Arial" pitchFamily="34" charset="0"/>
                <a:ea typeface="Times New Roman" pitchFamily="18" charset="0"/>
                <a:cs typeface="Arial" pitchFamily="34" charset="0"/>
              </a:rPr>
              <a:t>.</a:t>
            </a:r>
            <a:endParaRPr lang="en-US" sz="2800" dirty="0" smtClean="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aid.net/rasael/janasah/1.jpg"/>
          <p:cNvPicPr>
            <a:picLocks noChangeAspect="1" noChangeArrowheads="1"/>
          </p:cNvPicPr>
          <p:nvPr/>
        </p:nvPicPr>
        <p:blipFill>
          <a:blip r:embed="rId2" cstate="print"/>
          <a:srcRect/>
          <a:stretch>
            <a:fillRect/>
          </a:stretch>
        </p:blipFill>
        <p:spPr bwMode="auto">
          <a:xfrm>
            <a:off x="156772" y="914400"/>
            <a:ext cx="8964118" cy="3962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352246"/>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With a piece of cloth or wearing </a:t>
            </a:r>
            <a:r>
              <a:rPr lang="en-US" sz="2800" dirty="0" smtClean="0">
                <a:solidFill>
                  <a:srgbClr val="000000"/>
                </a:solidFill>
                <a:latin typeface="Arial" pitchFamily="34" charset="0"/>
                <a:ea typeface="Times New Roman" pitchFamily="18" charset="0"/>
                <a:cs typeface="Arial" pitchFamily="34" charset="0"/>
              </a:rPr>
              <a:t>latex gloves</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clean away any impurities from the body using water. Dispose of the cloth/gloves.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Using fresh cloth or gloves, press lightly on the stomach of the deceased to expel any remaining impurities, and then wash the body of all impurities.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Then,</a:t>
            </a:r>
            <a:r>
              <a:rPr kumimoji="0" lang="en-US" sz="2800" b="0" i="0" u="none" strike="noStrike" cap="none" normalizeH="0" dirty="0" smtClean="0">
                <a:ln>
                  <a:noFill/>
                </a:ln>
                <a:solidFill>
                  <a:srgbClr val="000000"/>
                </a:solidFill>
                <a:effectLst/>
                <a:latin typeface="Arial" pitchFamily="34" charset="0"/>
                <a:ea typeface="Times New Roman" pitchFamily="18" charset="0"/>
                <a:cs typeface="Arial" pitchFamily="34" charset="0"/>
              </a:rPr>
              <a:t> with fresh cloth or gloves,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wash the covered private parts, then dispose of the cloth/gloves.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Then perform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Wudu</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on the deceased without inserting water in the nose or the mouth</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Then clean the body with water and soap (if available), starting from the head (hair, face and beard), then the upper right side of the body then the left side, after that the lower right side then the lower left.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aaid.net/rasael/janasah/2.jpg"/>
          <p:cNvPicPr>
            <a:picLocks noChangeAspect="1" noChangeArrowheads="1"/>
          </p:cNvPicPr>
          <p:nvPr/>
        </p:nvPicPr>
        <p:blipFill>
          <a:blip r:embed="rId2" cstate="print"/>
          <a:srcRect/>
          <a:stretch>
            <a:fillRect/>
          </a:stretch>
        </p:blipFill>
        <p:spPr bwMode="auto">
          <a:xfrm>
            <a:off x="502919" y="381000"/>
            <a:ext cx="8295641" cy="54102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aaid.net/rasael/janasah/3.jpg"/>
          <p:cNvPicPr>
            <a:picLocks noChangeAspect="1" noChangeArrowheads="1"/>
          </p:cNvPicPr>
          <p:nvPr/>
        </p:nvPicPr>
        <p:blipFill>
          <a:blip r:embed="rId2" cstate="print"/>
          <a:srcRect/>
          <a:stretch>
            <a:fillRect/>
          </a:stretch>
        </p:blipFill>
        <p:spPr bwMode="auto">
          <a:xfrm>
            <a:off x="533400" y="457200"/>
            <a:ext cx="8267700" cy="539197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aaid.net/rasael/janasah/6.jpg"/>
          <p:cNvPicPr>
            <a:picLocks noChangeAspect="1" noChangeArrowheads="1"/>
          </p:cNvPicPr>
          <p:nvPr/>
        </p:nvPicPr>
        <p:blipFill>
          <a:blip r:embed="rId2" cstate="print"/>
          <a:srcRect/>
          <a:stretch>
            <a:fillRect/>
          </a:stretch>
        </p:blipFill>
        <p:spPr bwMode="auto">
          <a:xfrm>
            <a:off x="3505200" y="228600"/>
            <a:ext cx="4853354" cy="3200400"/>
          </a:xfrm>
          <a:prstGeom prst="rect">
            <a:avLst/>
          </a:prstGeom>
          <a:noFill/>
        </p:spPr>
      </p:pic>
      <p:pic>
        <p:nvPicPr>
          <p:cNvPr id="8196" name="Picture 4" descr="http://saaid.net/rasael/janasah/7.jpg"/>
          <p:cNvPicPr>
            <a:picLocks noChangeAspect="1" noChangeArrowheads="1"/>
          </p:cNvPicPr>
          <p:nvPr/>
        </p:nvPicPr>
        <p:blipFill>
          <a:blip r:embed="rId3" cstate="print"/>
          <a:srcRect/>
          <a:stretch>
            <a:fillRect/>
          </a:stretch>
        </p:blipFill>
        <p:spPr bwMode="auto">
          <a:xfrm>
            <a:off x="3581400" y="3505200"/>
            <a:ext cx="4779818" cy="30480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saaid.net/rasael/janasah/10.jpg"/>
          <p:cNvPicPr>
            <a:picLocks noChangeAspect="1" noChangeArrowheads="1"/>
          </p:cNvPicPr>
          <p:nvPr/>
        </p:nvPicPr>
        <p:blipFill>
          <a:blip r:embed="rId2" cstate="print"/>
          <a:srcRect/>
          <a:stretch>
            <a:fillRect/>
          </a:stretch>
        </p:blipFill>
        <p:spPr bwMode="auto">
          <a:xfrm>
            <a:off x="914400" y="457200"/>
            <a:ext cx="7323589" cy="2743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http://saaid.net/rasael/janasah/11.jpg"/>
          <p:cNvPicPr>
            <a:picLocks noChangeAspect="1" noChangeArrowheads="1"/>
          </p:cNvPicPr>
          <p:nvPr/>
        </p:nvPicPr>
        <p:blipFill>
          <a:blip r:embed="rId2" cstate="print"/>
          <a:srcRect/>
          <a:stretch>
            <a:fillRect/>
          </a:stretch>
        </p:blipFill>
        <p:spPr bwMode="auto">
          <a:xfrm>
            <a:off x="815384" y="838200"/>
            <a:ext cx="7442791" cy="3048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8" descr="http://saaid.net/rasael/janasah/12.jpg"/>
          <p:cNvPicPr>
            <a:picLocks noChangeAspect="1" noChangeArrowheads="1"/>
          </p:cNvPicPr>
          <p:nvPr/>
        </p:nvPicPr>
        <p:blipFill>
          <a:blip r:embed="rId2" cstate="print"/>
          <a:srcRect/>
          <a:stretch>
            <a:fillRect/>
          </a:stretch>
        </p:blipFill>
        <p:spPr bwMode="auto">
          <a:xfrm>
            <a:off x="914400" y="394356"/>
            <a:ext cx="7259826" cy="441577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aaid.net/rasael/janasah/13.jpg"/>
          <p:cNvPicPr>
            <a:picLocks noChangeAspect="1" noChangeArrowheads="1"/>
          </p:cNvPicPr>
          <p:nvPr/>
        </p:nvPicPr>
        <p:blipFill>
          <a:blip r:embed="rId2" cstate="print"/>
          <a:srcRect/>
          <a:stretch>
            <a:fillRect/>
          </a:stretch>
        </p:blipFill>
        <p:spPr bwMode="auto">
          <a:xfrm>
            <a:off x="992901" y="381000"/>
            <a:ext cx="7198599" cy="38862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aaid.net/rasael/janasah/14.jpg"/>
          <p:cNvPicPr>
            <a:picLocks noChangeAspect="1" noChangeArrowheads="1"/>
          </p:cNvPicPr>
          <p:nvPr/>
        </p:nvPicPr>
        <p:blipFill>
          <a:blip r:embed="rId2" cstate="print"/>
          <a:srcRect/>
          <a:stretch>
            <a:fillRect/>
          </a:stretch>
        </p:blipFill>
        <p:spPr bwMode="auto">
          <a:xfrm>
            <a:off x="914401" y="609600"/>
            <a:ext cx="7251122" cy="462390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ttp://saaid.net/rasael/janasah/15.jpg"/>
          <p:cNvPicPr>
            <a:picLocks noChangeAspect="1" noChangeArrowheads="1"/>
          </p:cNvPicPr>
          <p:nvPr/>
        </p:nvPicPr>
        <p:blipFill>
          <a:blip r:embed="rId2" cstate="print"/>
          <a:srcRect/>
          <a:stretch>
            <a:fillRect/>
          </a:stretch>
        </p:blipFill>
        <p:spPr bwMode="auto">
          <a:xfrm>
            <a:off x="968028" y="533400"/>
            <a:ext cx="7290148" cy="36576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304800"/>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In the case of a female, her hair should be loosened, washed, combed, and be braided in three braids, and placed behind her back</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washing should be done three, five or seven times, as needed, following the order of head first, then the right side before the left, and the upper parts before the lower ones.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In the last wash, the washer may use camphor, or some perfume with the water.</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After that the body should be dried with a clean towel</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Then the body should be totally covered with a white sheet</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Get ready to start the shrouding.</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0" y="381000"/>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SPECIAL NOTE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In case of a female in her menstrual period or post-natal bleeding, padding should be used to prevent blood from leaving the body.</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NOTE: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It is recommended that those who performed the washing should take a bath or make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Wudu</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This is all based on the authentic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Hadith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of Umm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Atiyah</a:t>
            </a:r>
            <a:r>
              <a:rPr lang="en-US" sz="2800" dirty="0" smtClean="0">
                <a:solidFill>
                  <a:srgbClr val="000000"/>
                </a:solidFill>
                <a:latin typeface="Arial" pitchFamily="34" charset="0"/>
                <a:ea typeface="Times New Roman" pitchFamily="18" charset="0"/>
                <a:cs typeface="Arial" pitchFamily="34" charset="0"/>
              </a:rPr>
              <a: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When the daughter of the Prophet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died, he instructed us</a:t>
            </a:r>
            <a:r>
              <a:rPr kumimoji="0" lang="en-US" sz="2800" b="1" i="1" u="none" strike="noStrike" cap="none" normalizeH="0" dirty="0" smtClean="0">
                <a:ln>
                  <a:noFill/>
                </a:ln>
                <a:solidFill>
                  <a:srgbClr val="000000"/>
                </a:solidFill>
                <a:effectLst/>
                <a:latin typeface="Arial" pitchFamily="34" charset="0"/>
                <a:ea typeface="Times New Roman" pitchFamily="18" charset="0"/>
                <a:cs typeface="Arial" pitchFamily="34" charset="0"/>
              </a:rPr>
              <a:t> to</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“wash her three times, or more, if you feel it is necessary, with water and </a:t>
            </a:r>
            <a:r>
              <a:rPr kumimoji="0" lang="en-US" sz="2800" b="1"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sidr</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(good smelling leaves), and then after the last wash apply some camphor to the body , then loosen her hair, wash it, comb it, and make it in three braids laid behind her back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Bukhari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&amp; Muslim).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0" y="304800"/>
            <a:ext cx="91440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AL-KAFAN ( SHROUDING)</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Shrouding should be done right after the washing.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It is recommended to use white sheets from inexpensive material. Extravagance is disapproved of.</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Aisha relates that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When the Prophet </a:t>
            </a:r>
            <a:r>
              <a:rPr lang="en-US" sz="3600" dirty="0" smtClean="0">
                <a:solidFill>
                  <a:srgbClr val="000000"/>
                </a:solidFill>
                <a:latin typeface="Arial" pitchFamily="34" charset="0"/>
                <a:ea typeface="Times New Roman" pitchFamily="18" charset="0"/>
                <a:cs typeface="Arial" pitchFamily="34" charset="0"/>
              </a:rPr>
              <a:t>(</a:t>
            </a:r>
            <a:r>
              <a:rPr lang="ar-SA" sz="2800" b="1" dirty="0" smtClean="0">
                <a:solidFill>
                  <a:srgbClr val="008000"/>
                </a:solidFill>
                <a:latin typeface="Traditional Arabic" pitchFamily="18" charset="-78"/>
                <a:ea typeface="Times New Roman" pitchFamily="18" charset="0"/>
                <a:cs typeface="Traditional Arabic" pitchFamily="18" charset="-78"/>
              </a:rPr>
              <a:t>صلى الله عليه وسلم</a:t>
            </a:r>
            <a:r>
              <a:rPr lang="en-US" sz="3600" dirty="0" smtClean="0">
                <a:solidFill>
                  <a:srgbClr val="000000"/>
                </a:solidFill>
                <a:latin typeface="Arial" pitchFamily="34" charset="0"/>
                <a:ea typeface="Times New Roman" pitchFamily="18" charset="0"/>
                <a:cs typeface="Arial" pitchFamily="34" charset="0"/>
              </a:rPr>
              <a:t>)</a:t>
            </a:r>
            <a:r>
              <a:rPr lang="en-US" sz="2800" dirty="0" smtClean="0">
                <a:solidFill>
                  <a:srgbClr val="000000"/>
                </a:solidFill>
                <a:latin typeface="Arial" pitchFamily="34" charset="0"/>
                <a:ea typeface="Times New Roman" pitchFamily="18" charset="0"/>
                <a:cs typeface="Arial" pitchFamily="34" charset="0"/>
              </a:rPr>
              <a:t> </a:t>
            </a:r>
            <a:r>
              <a:rPr kumimoji="0" lang="en-US" sz="28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died, he was shrouded in three white sheets from Yemen"</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Bukhari</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&amp; Muslim). </a:t>
            </a:r>
          </a:p>
          <a:p>
            <a:pPr lvl="0" eaLnBrk="0" fontAlgn="base" hangingPunct="0">
              <a:spcBef>
                <a:spcPct val="0"/>
              </a:spcBef>
              <a:spcAft>
                <a:spcPct val="0"/>
              </a:spcAf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KAFAN FOR A MALE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It consists of </a:t>
            </a:r>
            <a:r>
              <a:rPr kumimoji="0" lang="en-US" sz="2800" b="0" i="0" strike="noStrike" cap="none" normalizeH="0" baseline="0" dirty="0" smtClean="0">
                <a:ln>
                  <a:noFill/>
                </a:ln>
                <a:solidFill>
                  <a:srgbClr val="000000"/>
                </a:solidFill>
                <a:effectLst/>
                <a:latin typeface="Arial" pitchFamily="34" charset="0"/>
                <a:ea typeface="Times New Roman" pitchFamily="18" charset="0"/>
                <a:cs typeface="Arial" pitchFamily="34" charset="0"/>
              </a:rPr>
              <a:t>three white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winding sheets about 7 x 7 feet, clean and large enough to conceal the whole body, perfumed with incense. It </a:t>
            </a:r>
            <a:r>
              <a:rPr lang="en-US" sz="2800" dirty="0" smtClean="0">
                <a:solidFill>
                  <a:srgbClr val="000000"/>
                </a:solidFill>
                <a:latin typeface="Arial" pitchFamily="34" charset="0"/>
                <a:ea typeface="Times New Roman" pitchFamily="18" charset="0"/>
                <a:cs typeface="Arial" pitchFamily="34" charset="0"/>
              </a:rPr>
              <a:t>should not be silk nor should any gold be used.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Use 4 tie ropes, each 7 feet long.</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0" y="304800"/>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SHROUDING PROCEDURE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Spread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winding sheets one on the top of the other.</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800" dirty="0" smtClean="0">
                <a:solidFill>
                  <a:srgbClr val="000000"/>
                </a:solidFill>
                <a:latin typeface="Arial" pitchFamily="34" charset="0"/>
                <a:ea typeface="Times New Roman" pitchFamily="18" charset="0"/>
                <a:cs typeface="Arial" pitchFamily="34" charset="0"/>
              </a:rPr>
              <a:t>Lift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deceased, his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Awrah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covered, and lay him on his back on the winding sheets.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Put some scent or perfume on those parts of the body upon which one rests during prostration, that is the forehead, nose, hands, knees, and feet.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Put the deceased’s left hand, i</a:t>
            </a:r>
            <a:r>
              <a:rPr lang="en-US" sz="2800" dirty="0" smtClean="0">
                <a:solidFill>
                  <a:srgbClr val="000000"/>
                </a:solidFill>
                <a:latin typeface="Arial" pitchFamily="34" charset="0"/>
                <a:ea typeface="Times New Roman" pitchFamily="18" charset="0"/>
                <a:cs typeface="Arial" pitchFamily="34" charset="0"/>
              </a:rPr>
              <a:t>f possible,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on his chest, then put his right hand on the left hand as in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Salah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Fold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edge of the top sheet over his right side, then the other edge over his left side. Then fold the second sheet in the same way. Then fold the third and largest sheet in the same way.</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Fasten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sheets with the tie ropes, one above the head, another under the feet, and two around the body</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missionislam.com/knowledge/janazah/image%207.gif"/>
          <p:cNvPicPr/>
          <p:nvPr/>
        </p:nvPicPr>
        <p:blipFill>
          <a:blip r:embed="rId2" cstate="print"/>
          <a:srcRect/>
          <a:stretch>
            <a:fillRect/>
          </a:stretch>
        </p:blipFill>
        <p:spPr bwMode="auto">
          <a:xfrm>
            <a:off x="1714500" y="781050"/>
            <a:ext cx="5715000" cy="52959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aaid.net/rasael/janasah/9.jpg"/>
          <p:cNvPicPr>
            <a:picLocks noChangeAspect="1" noChangeArrowheads="1"/>
          </p:cNvPicPr>
          <p:nvPr/>
        </p:nvPicPr>
        <p:blipFill>
          <a:blip r:embed="rId2" cstate="print"/>
          <a:srcRect/>
          <a:stretch>
            <a:fillRect/>
          </a:stretch>
        </p:blipFill>
        <p:spPr bwMode="auto">
          <a:xfrm>
            <a:off x="591433" y="381000"/>
            <a:ext cx="7638167" cy="32766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0" y="302359"/>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KAFAN FOR A FEMALE</a:t>
            </a:r>
            <a:endPar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Kafan</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for a female consists of</a:t>
            </a:r>
            <a:r>
              <a:rPr kumimoji="0" lang="en-US" sz="2800" b="0" i="0" strike="noStrike" cap="none" normalizeH="0" baseline="0" dirty="0" smtClean="0">
                <a:ln>
                  <a:noFill/>
                </a:ln>
                <a:solidFill>
                  <a:srgbClr val="000000"/>
                </a:solidFill>
                <a:effectLst/>
                <a:latin typeface="Arial" pitchFamily="34" charset="0"/>
                <a:ea typeface="Times New Roman" pitchFamily="18" charset="0"/>
                <a:cs typeface="Arial" pitchFamily="34" charset="0"/>
              </a:rPr>
              <a:t> five white garments</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two winding sheets, a long loose sleeveless shirt, from shoulder to feet, a waist wrapper, and a head veil. These should be large enough to cover the whole body and may be perfumed with incense, a loin cloth may be used to bind the upper part of her legs. Use 4 tie ropes, each one 7 feet long</a:t>
            </a:r>
            <a:r>
              <a:rPr lang="en-US" sz="2800" b="1" dirty="0" smtClean="0">
                <a:solidFill>
                  <a:srgbClr val="000000"/>
                </a:solidFill>
                <a:latin typeface="Arial" pitchFamily="34" charset="0"/>
                <a:ea typeface="Times New Roman" pitchFamily="18" charset="0"/>
                <a:cs typeface="Arial" pitchFamily="34" charset="0"/>
              </a:rPr>
              <a:t>. </a:t>
            </a: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The approximate measurements are: </a:t>
            </a: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the winding sheets (7 x 7 feet), </a:t>
            </a: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the long loose sleeveless shirt (3 1/2 x 14 feet, with a hole in the middle line for the head), </a:t>
            </a: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the waist wrapper (6 feet x 3 1/2 feet), </a:t>
            </a: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the head veil (4x4 square feet white sheet), </a:t>
            </a:r>
          </a:p>
          <a:p>
            <a:pPr lvl="0" eaLnBrk="0" fontAlgn="base" hangingPunct="0">
              <a:spcBef>
                <a:spcPct val="0"/>
              </a:spcBef>
              <a:spcAft>
                <a:spcPct val="0"/>
              </a:spcAft>
            </a:pPr>
            <a:r>
              <a:rPr lang="en-US" sz="2800" dirty="0" smtClean="0">
                <a:solidFill>
                  <a:srgbClr val="000000"/>
                </a:solidFill>
                <a:latin typeface="Arial" pitchFamily="34" charset="0"/>
                <a:ea typeface="Times New Roman" pitchFamily="18" charset="0"/>
                <a:cs typeface="Arial" pitchFamily="34" charset="0"/>
              </a:rPr>
              <a:t>and the loin cloth (12 inches wide x 4 feet long)</a:t>
            </a:r>
            <a:r>
              <a:rPr lang="en-US" sz="2800" b="1" dirty="0" smtClean="0">
                <a:solidFill>
                  <a:srgbClr val="000000"/>
                </a:solidFill>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0" y="457200"/>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SHROUDING PROCEDURE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Spread the garments out on top of each other, first</a:t>
            </a:r>
            <a:r>
              <a:rPr kumimoji="0" lang="en-US" sz="2800" b="0" i="0" u="none" strike="noStrike" cap="none" normalizeH="0" dirty="0" smtClean="0">
                <a:ln>
                  <a:noFill/>
                </a:ln>
                <a:solidFill>
                  <a:srgbClr val="000000"/>
                </a:solidFill>
                <a:effectLst/>
                <a:latin typeface="Arial" pitchFamily="34" charset="0"/>
                <a:ea typeface="Times New Roman" pitchFamily="18" charset="0"/>
                <a:cs typeface="Arial" pitchFamily="34" charset="0"/>
              </a:rPr>
              <a:t> the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winding sheets, second the long loose sleeveless shirt, with a hole in the middle line for the head, third the waist wrapper, fourth</a:t>
            </a:r>
            <a:r>
              <a:rPr kumimoji="0" lang="en-US" sz="2800" b="0" i="0" u="none" strike="noStrike" cap="none" normalizeH="0" dirty="0" smtClean="0">
                <a:ln>
                  <a:noFill/>
                </a:ln>
                <a:solidFill>
                  <a:srgbClr val="000000"/>
                </a:solidFill>
                <a:effectLst/>
                <a:latin typeface="Arial" pitchFamily="34" charset="0"/>
                <a:ea typeface="Times New Roman" pitchFamily="18" charset="0"/>
                <a:cs typeface="Arial" pitchFamily="34" charset="0"/>
              </a:rPr>
              <a:t> the </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head veil, and fifth the loin cloth</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800" dirty="0" smtClean="0">
                <a:solidFill>
                  <a:srgbClr val="000000"/>
                </a:solidFill>
                <a:latin typeface="Arial" pitchFamily="34" charset="0"/>
                <a:ea typeface="Times New Roman" pitchFamily="18" charset="0"/>
                <a:cs typeface="Arial" pitchFamily="34" charset="0"/>
              </a:rPr>
              <a:t>Lift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deceased, her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Awrah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covered, and lay her on her back on the shroud</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800" dirty="0" smtClean="0">
                <a:solidFill>
                  <a:srgbClr val="000000"/>
                </a:solidFill>
                <a:latin typeface="Arial" pitchFamily="34" charset="0"/>
                <a:ea typeface="Times New Roman" pitchFamily="18" charset="0"/>
                <a:cs typeface="Arial" pitchFamily="34" charset="0"/>
              </a:rPr>
              <a:t>Put s</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ome scent or perfume on those parts of the body upon which one rests during prostration.</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800" dirty="0" smtClean="0">
                <a:solidFill>
                  <a:srgbClr val="000000"/>
                </a:solidFill>
                <a:latin typeface="Arial" pitchFamily="34" charset="0"/>
                <a:ea typeface="Times New Roman" pitchFamily="18" charset="0"/>
                <a:cs typeface="Arial" pitchFamily="34" charset="0"/>
              </a:rPr>
              <a:t>Bind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loin cloth around her upper legs</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800" dirty="0" smtClean="0">
                <a:solidFill>
                  <a:srgbClr val="000000"/>
                </a:solidFill>
                <a:latin typeface="Arial" pitchFamily="34" charset="0"/>
                <a:ea typeface="Times New Roman" pitchFamily="18" charset="0"/>
                <a:cs typeface="Arial" pitchFamily="34" charset="0"/>
              </a:rPr>
              <a:t>Tie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he waist wrapper around the waist.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Put the sleeveless shirt and the head veil on her.</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Place her left hand on her chest, then her right hand on the left as in the </a:t>
            </a:r>
            <a:r>
              <a:rPr kumimoji="0" lang="en-US" sz="28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Salah</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0" y="381000"/>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Fold the edge of the top sheet over her right side, then the other edge over her left side.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Then fold the second sheet in the same way.</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Fasten them</a:t>
            </a:r>
            <a:r>
              <a:rPr kumimoji="0" lang="en-US" sz="2800" b="0" i="0" u="none" strike="noStrike" cap="none" normalizeH="0" dirty="0" smtClean="0">
                <a:ln>
                  <a:noFill/>
                </a:ln>
                <a:solidFill>
                  <a:srgbClr val="000000"/>
                </a:solidFill>
                <a:effectLst/>
                <a:latin typeface="Arial" pitchFamily="34" charset="0"/>
                <a:ea typeface="Times New Roman" pitchFamily="18" charset="0"/>
                <a:cs typeface="Arial" pitchFamily="34" charset="0"/>
              </a:rPr>
              <a:t> with t</a:t>
            </a: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ie ropes, one above the head, another under the feet, and two around the body.</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missionislam.com/knowledge/janazah/image%208.gif"/>
          <p:cNvPicPr/>
          <p:nvPr/>
        </p:nvPicPr>
        <p:blipFill>
          <a:blip r:embed="rId2" cstate="print"/>
          <a:srcRect/>
          <a:stretch>
            <a:fillRect/>
          </a:stretch>
        </p:blipFill>
        <p:spPr bwMode="auto">
          <a:xfrm>
            <a:off x="2667000" y="106680"/>
            <a:ext cx="3771900" cy="659892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2563</Words>
  <Application>Microsoft Office PowerPoint</Application>
  <PresentationFormat>On-screen Show (4:3)</PresentationFormat>
  <Paragraphs>145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Janazah Workshop</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rzaman</dc:creator>
  <cp:lastModifiedBy>rzaman</cp:lastModifiedBy>
  <cp:revision>58</cp:revision>
  <dcterms:created xsi:type="dcterms:W3CDTF">2015-11-04T15:01:12Z</dcterms:created>
  <dcterms:modified xsi:type="dcterms:W3CDTF">2015-11-10T00:54:23Z</dcterms:modified>
</cp:coreProperties>
</file>